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0"/>
  </p:notesMasterIdLst>
  <p:handoutMasterIdLst>
    <p:handoutMasterId r:id="rId31"/>
  </p:handoutMasterIdLst>
  <p:sldIdLst>
    <p:sldId id="339" r:id="rId2"/>
    <p:sldId id="340" r:id="rId3"/>
    <p:sldId id="341" r:id="rId4"/>
    <p:sldId id="342" r:id="rId5"/>
    <p:sldId id="366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68" r:id="rId18"/>
    <p:sldId id="354" r:id="rId19"/>
    <p:sldId id="355" r:id="rId20"/>
    <p:sldId id="356" r:id="rId21"/>
    <p:sldId id="357" r:id="rId22"/>
    <p:sldId id="359" r:id="rId23"/>
    <p:sldId id="364" r:id="rId24"/>
    <p:sldId id="365" r:id="rId25"/>
    <p:sldId id="358" r:id="rId26"/>
    <p:sldId id="361" r:id="rId27"/>
    <p:sldId id="362" r:id="rId28"/>
    <p:sldId id="36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34C3C-8931-47A8-8543-F9124385A167}" v="7" dt="2021-11-15T15:44:26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03" autoAdjust="0"/>
  </p:normalViewPr>
  <p:slideViewPr>
    <p:cSldViewPr snapToGrid="0">
      <p:cViewPr>
        <p:scale>
          <a:sx n="52" d="100"/>
          <a:sy n="52" d="100"/>
        </p:scale>
        <p:origin x="1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EDBB3F1C-03E2-4F80-8AB9-5121A274D5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254A36E-A247-4D70-8525-B97A1D02FC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74D30-E5D2-43FC-A73C-C43F01AE37F8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F12F63C-538C-4F2E-857A-68F2CF7511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F330E3-9674-4C5B-ACC5-057ABD8CDC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8A973-DDE8-415D-AB7B-E114D80FE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297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89431-0713-419C-8EB1-62F0DE54A1D5}" type="datetimeFigureOut">
              <a:rPr lang="hu-HU" smtClean="0"/>
              <a:t>2022. 11. 16.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693E-3F07-49F7-B316-AFC5CD8BAC7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229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Köszöntök mindenkit, én Kreinicker Gábor vagyok és ebben az előadásban kis méretű, un. </a:t>
            </a:r>
            <a:r>
              <a:rPr lang="hu-HU" dirty="0" err="1"/>
              <a:t>Nanoműholdak</a:t>
            </a:r>
            <a:r>
              <a:rPr lang="hu-HU" dirty="0"/>
              <a:t> orientáció meghatározó rendszeréről fogok beszélni, amelyen a </a:t>
            </a:r>
            <a:r>
              <a:rPr lang="hu-HU" dirty="0" err="1"/>
              <a:t>csfk</a:t>
            </a:r>
            <a:r>
              <a:rPr lang="hu-HU" dirty="0"/>
              <a:t> csillagászati intézet keretein belül dolgoztam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380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műhold orientációját manuálisan lehet változtatni egy billentyűzet segítségével, illetve a szenzorok képeit valós időben fájlba mentjük. A Nap helyzetét pedig valós idejű adatokkal tudjuk változtatni. Ezzel egy nagyszerű környezetet teremtettünk a különböző műholdmozgások megjelenítésére az </a:t>
            </a:r>
            <a:r>
              <a:rPr lang="hu-HU" dirty="0" err="1"/>
              <a:t>infra</a:t>
            </a:r>
            <a:r>
              <a:rPr lang="hu-HU" dirty="0"/>
              <a:t> szenzorok szemszögéből is. Ebben az esetben például két szenzor a Földet, egy pedig a Napot látja. A negyediket meg sem jelenítettem, mivel nem tartalmazott számunkra hasznos információt.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29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másik megoldás, ha a Földön készítünk képeket. Ehhez összeraktunk egy </a:t>
            </a:r>
            <a:r>
              <a:rPr lang="hu-HU" dirty="0" err="1"/>
              <a:t>egy</a:t>
            </a:r>
            <a:r>
              <a:rPr lang="hu-HU" dirty="0"/>
              <a:t> kamerából álló kis rendszert, mely sok szempontból identikus a műholdon alkalmazottól. Például I2C protokollt alkalmazunk a szenzor olvasásához, illetve a Közvetlen Memóriahozzáférést (azaz a DMA </a:t>
            </a:r>
            <a:r>
              <a:rPr lang="hu-HU" dirty="0" err="1"/>
              <a:t>Direct</a:t>
            </a:r>
            <a:r>
              <a:rPr lang="hu-HU" dirty="0"/>
              <a:t> </a:t>
            </a:r>
            <a:r>
              <a:rPr lang="hu-HU" dirty="0" err="1"/>
              <a:t>Memory</a:t>
            </a:r>
            <a:r>
              <a:rPr lang="hu-HU" dirty="0"/>
              <a:t> Access-t) is implementáltuk. Azonban ami gondot okoz: Földet csak bonyolult hardverrel tudunk előállítani, illetve míg a műhold 90 percig kering, addig a Földnek 24 óra szükséges egy körbeforduláshoz, ami viszont nem teszi lehetővé a műhold mozgásának modellezését. Nem is beszélve a környezet hősugárzásáról, mely az adott képen is jól látszik, illetve a későbbiekben is be lesz mutatva.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8343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Így jött az ötlet, hogy készítsünk egy két szabadsági fokú forgató eszközt, amely megoldja a mozgás modellezős problémát. Alapja egy </a:t>
            </a:r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nano</a:t>
            </a:r>
            <a:r>
              <a:rPr lang="hu-HU" dirty="0"/>
              <a:t>, amely két 28byj léptetőmotort vezérel. Van lehetőség manuális – joystick szerű irányításra és automata mozgatásra, amely esetén a visszacsatolásért egy MPU 9250 gyorsulás, giroszkóp és magnetométer szenzor felel. Mechanikailag is voltak kihívások, a sima mozgásért csapágyazás felel, illetve maga a szerkezet egy több darabból álló 3D nyomtatott mechanika, mely kellően strapabírónak bizonyult.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796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képen egy benti teszt látható, ekkor a Napot egy forrasztópákával helyettesítettük. Ezzel a módszerrel egészen élethűen tudtunk Nap mozgásokat szimulálni, illetve végeztünk tesztet a szabadban is, melybe jól láthatóan bezavart egy külső hőforrás.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2997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projekt következő nagyobb része a képfeldolgozás. Ahogy ezelőtt is említettük, a Föld és a Nap detektálása a feladatunk. Célunk a műhold-Nap és műhold-Föld vektorok meghatározása a műhold koordinátarendszerében.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03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Kezdjük a Nap-kereséssel. Teszteltük az iterációs megoldást, amely során </a:t>
            </a:r>
            <a:r>
              <a:rPr lang="hu-HU" dirty="0" err="1"/>
              <a:t>végigiterálunk</a:t>
            </a:r>
            <a:r>
              <a:rPr lang="hu-HU" dirty="0"/>
              <a:t> az összes pixelen, és keressük azt a pixelt, amely a földön mért és meghatározott küszöbértéket eléri. Ez egy lassú megoldás, ugyanis az összes pixelt egyesével meg kell vizsgálnunk. Emellett egy komoly probléma, hogy amennyiben a nap két pixel közé esik, akkor megoszlik a pixelek által detektált intenzitás.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3415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Erre jelenthet megoldást a </a:t>
            </a:r>
            <a:r>
              <a:rPr lang="hu-HU" dirty="0" err="1"/>
              <a:t>szubpixel</a:t>
            </a:r>
            <a:r>
              <a:rPr lang="hu-HU" dirty="0"/>
              <a:t>-eljárás, aminek köszönhetően jelentősen meg tudjuk növelni a műhold-nap vektor meghatározásának pontosságát. A Földről meg tudjuk mérni, milyen értéket vesz föl a pixel, ha telibe süti a nap. Ezek után ha detektáltuk a napot és környezetét, majd az ismert maximális értéktől való eltérést figyelembe véve egy intenzitásgörbét tudunk illeszteni, amelynek csúcspontja megadja </a:t>
            </a:r>
            <a:r>
              <a:rPr lang="hu-HU" dirty="0" err="1"/>
              <a:t>szubpixel</a:t>
            </a:r>
            <a:r>
              <a:rPr lang="hu-HU" dirty="0"/>
              <a:t> pontossággal a Nap képen vett pozícióját.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116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másik módszer, ha megvizsgáljuk a pixelek szomszédjainak a fényességét, és a legfényesebbel folytatjuk ezt a módszert, Így előbb-utóbb a Nap-hoz fogunk mindig visszatérni. Sajnos a földön készített képekkel a környezet hősugárzása miatt nem bizonyult megfelelőnek ez a módszer, de ha lesznek űrben készült képeink, úgy újra elővesszük ezt a módszert tesztelni.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8676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Földkeresés egy sokkal izgalmasabb feladat, ugyanis nem csak egy pontra mutató vektort keresünk, hanem a horizont normálisát. Először az intervallumfelező módszert teszteltük, ugyanis hasonló értékkeresésre gyakran alkalmazzák más területeken. Első sorban megvizsgáltuk, hogy mely éleket érinti a Föld, és ezeken az éleken végeztük el ezt az iteratív módszert. A kapott pixeleknek a képen vett koordinátái alapján egyszerűen meghatározható a horizont normálisa. Nem bizonyult ekkora felbontás mellett kellően hatékonynak, így további módszerek után kutattunk.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9785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Ilyen például a keretmódszer. Ekkor veszük a kép keretét és eltároljuk a pixelek értékeit egy egydimenziós tömbben. Ezután már csak ezen kell </a:t>
            </a:r>
            <a:r>
              <a:rPr lang="hu-HU" dirty="0" err="1"/>
              <a:t>végigiterálni</a:t>
            </a:r>
            <a:r>
              <a:rPr lang="hu-HU" dirty="0"/>
              <a:t>, ami után megkapjuk a Föld-szakasz kezdő és végpontját. Innentől a módszer teljes mértékben megegyezik az intervallumfelezős módszerrel. Ez gyorsabbnak bizonyult a kevesebb lépésnél fogva az iteratív módszernél, így jelenleg ez a leghatékonyabb eljárás a teszteltek közül.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957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Na de mik is azok a </a:t>
            </a:r>
            <a:r>
              <a:rPr lang="hu-HU" dirty="0" err="1"/>
              <a:t>nanoműholdak</a:t>
            </a:r>
            <a:r>
              <a:rPr lang="hu-HU" dirty="0"/>
              <a:t>? Ezek kis méretű és kis tömegű műholdak, melyek szerkezete, s ezáltal méretei is szabványosítottak. A legelterjedtebb típus a </a:t>
            </a:r>
            <a:r>
              <a:rPr lang="hu-HU" dirty="0" err="1"/>
              <a:t>CubeSat</a:t>
            </a:r>
            <a:r>
              <a:rPr lang="hu-HU" dirty="0"/>
              <a:t>, amely 10x10x10cm méretűek és tömegük nem haladja meg a 10kg-ot. Ilyen például a MaSat-1 illetve a </a:t>
            </a:r>
            <a:r>
              <a:rPr lang="hu-HU" dirty="0" err="1"/>
              <a:t>GRBAlpha</a:t>
            </a:r>
            <a:r>
              <a:rPr lang="hu-HU" dirty="0"/>
              <a:t>, mely utóbbi a mai napig a fejünk fölött kering. Azonban léteznek nyolcad </a:t>
            </a:r>
            <a:r>
              <a:rPr lang="hu-HU" dirty="0" err="1"/>
              <a:t>CubeSatok</a:t>
            </a:r>
            <a:r>
              <a:rPr lang="hu-HU" dirty="0"/>
              <a:t>, un. </a:t>
            </a:r>
            <a:r>
              <a:rPr lang="hu-HU" dirty="0" err="1"/>
              <a:t>PocketQube</a:t>
            </a:r>
            <a:r>
              <a:rPr lang="hu-HU" dirty="0"/>
              <a:t>-ok, amelyek 5x5x5cm-esek. Ilyen például a SMOG-1 is. Az MRC-100, mely nevét a Műegyetemi Rádió Club-</a:t>
            </a:r>
            <a:r>
              <a:rPr lang="hu-HU" dirty="0" err="1"/>
              <a:t>ról</a:t>
            </a:r>
            <a:r>
              <a:rPr lang="hu-HU" dirty="0"/>
              <a:t> kapta 3 egység </a:t>
            </a:r>
            <a:r>
              <a:rPr lang="hu-HU" dirty="0" err="1"/>
              <a:t>PocketQube</a:t>
            </a:r>
            <a:r>
              <a:rPr lang="hu-HU" dirty="0"/>
              <a:t> méretű, és ennek az orientációmeghatározó rendszerét fejlesztjük azóta is aktívan.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3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Összefoglalva a képfeldolgozó algoritmusok tesztelése igen korai fázisban van, még nem dőlt el, melyik a leghatékonyabb. Továbbá ami gondot okoz, hogy a Föld és Nap-keresést egyszerre kell elvégeznünk, így ezek összefésülése is még hátravan. Ezek után végtelen optimalizáció vár ránk, illetve a műholdra portolás is még komoly feladatnak </a:t>
            </a:r>
            <a:r>
              <a:rPr lang="hu-HU" dirty="0" err="1"/>
              <a:t>igérkezik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3852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következő lépés az adatfeldolgozás, amelyet a képfeldolgozással egyetemben szintén a műholdon kell megvalósítanunk. A cél, hogy a képfeldolgozásból meghatározott vektorok segítségével meghatározzuk a fő célnak is mondható orientációt. Az egész alapja a J2000-es koordinátarendszer, melyhez viszonyítva szeretnénk meghatározni az orientációt. Ennek oka, hogy a TLE-adatok is ebben a koordinátarendszerben szolgáltatnak nekünk vektorokat.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8754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De mi is az a TLE? A TLE a </a:t>
            </a:r>
            <a:r>
              <a:rPr lang="hu-HU" dirty="0" err="1"/>
              <a:t>two</a:t>
            </a:r>
            <a:r>
              <a:rPr lang="hu-HU" dirty="0"/>
              <a:t> line </a:t>
            </a:r>
            <a:r>
              <a:rPr lang="hu-HU" dirty="0" err="1"/>
              <a:t>elements</a:t>
            </a:r>
            <a:r>
              <a:rPr lang="hu-HU" dirty="0"/>
              <a:t> rövidítése, amely egy műholdhoz tartozó, képen látható két soros adathalmazból áll. Ennek a feldolgozásából rengeteg információt megtudunk a műhold egyes paramétereiről, melyből számunkra a legfontosabb a Föld-műhold és Föld-Nap vektorok, melyből az utóbbi közelíthető a műhold-Nap vektorral. Ez azért szuper számunkra, mivel a képfeldolgozásból is ugyanezeket a vektorokat ismerjük.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00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meghatározás lépései: Képfeldolgozásból ismert vektorokat el kell helyezzük a műhold saját koordinátarendszerében, így lesz egy vektorkettősünk ebben a bázisban. De a TLE-adatokból ezzel a vektorkettőssel megegyező vektorkettőst tudunk meghatározni a J2000-es koordinátarendszerben is.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6607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Tehát azt a forgatásmátrixot keressük, amellyel át tudunk térni egyik koordinátarendszerből a másikba. És tulajdonképpen kész is vagyunk, ugyanis ez a forgatásmátrix definiálja az orientációt, és innentől kezdve ismert a műhold térbeli helyzete.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953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Ennek egy összetett lineáris algebrás háttere van, amely elkészült, azonban mindenképp tesztelni kell. Ezt visszafele tettük meg, ugyanis úgy kezdtük, hogy generáltunk egy orientációt a műhold bázisában. Ezt legegyszerűbben úgy tudtuk megtenni, hogy a dián látható összefüggéseket alkalmazva generáltunk egy véletlen </a:t>
            </a:r>
            <a:r>
              <a:rPr lang="hu-HU" dirty="0" err="1"/>
              <a:t>kvaterniót</a:t>
            </a:r>
            <a:r>
              <a:rPr lang="hu-HU" dirty="0"/>
              <a:t>. Ennek a generálásnak a homogenitását vizsgáltuk oly módon, hogy rengeteget generáltunk és mindet ráeresztettük egy vektorra. Mivel egy egyenletesen eloszlott pontokból álló gömböt kaptunk, így megfelelőnek találtuk a generálást. Ezután már fenn lévő műhold TLE-adatait felhasználva a korábban ismertetett lépésekkel meghatároztuk a forgatásmátrixot. Ezt pedig figyelembevéve a lineáris algebra összefüggéseit, tudtuk ellenőrizni, hogy megfelelő-e.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41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Összességében tehát látható, hogy ez a projekt még nincs kész, még folyamatban van, rengeteg a kérdőjel, satöbbi. Azonban eredmények már bőven akadnak, a hardver teljesen kész, a beágyazott szoftver kép kiolvasó része is véglegesnek mondható. A képfeldolgozásban is kezd kirajzolódni a végleges eljárás, és az adatfeldolgozás is remekül halad. A műholdat december elején kell leadni, azonban lesz még idő a májusi felbocsátásig végig tesztelni mindent. Jelenleg egy publikáció is folyamatban van ebben a témában, és a jövőben a </a:t>
            </a:r>
            <a:r>
              <a:rPr lang="hu-HU" dirty="0" err="1"/>
              <a:t>csfk</a:t>
            </a:r>
            <a:r>
              <a:rPr lang="hu-HU" dirty="0"/>
              <a:t> csillagászati intézet </a:t>
            </a:r>
            <a:r>
              <a:rPr lang="hu-HU" dirty="0" err="1"/>
              <a:t>GRBAlpha</a:t>
            </a:r>
            <a:r>
              <a:rPr lang="hu-HU" dirty="0"/>
              <a:t> műholdjának utódain is szeretnénk alkalmazni ezt a rendszert.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318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És köszönöm mindenkinek a figyelmet!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7912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Matek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45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hu-HU" dirty="0"/>
              <a:t>Ezeket a műholdakat nem </a:t>
            </a:r>
            <a:r>
              <a:rPr lang="hu-HU" dirty="0" err="1"/>
              <a:t>egyessével</a:t>
            </a:r>
            <a:r>
              <a:rPr lang="hu-HU" dirty="0"/>
              <a:t>, hanem egyszerre többet szoktak felbocsátani kis méretüknél fogva, ezzel lehetővé téve, hogy lényegesen kevesebbe kerüljön a Föld körüli pályára állítása a műszereknek. Ezek történhetnek ún. </a:t>
            </a:r>
            <a:r>
              <a:rPr lang="hu-HU" dirty="0" err="1"/>
              <a:t>Deployment</a:t>
            </a:r>
            <a:r>
              <a:rPr lang="hu-HU" dirty="0"/>
              <a:t> műholdakról, amelyek egymás után engedik ki a műholdakat, vagy viszonylag friss dolog, hogy a Nemzetközi Űrállomásról is indítanak ilyen műholdakat.</a:t>
            </a:r>
          </a:p>
          <a:p>
            <a:pPr marL="0" indent="0">
              <a:buFontTx/>
              <a:buNone/>
            </a:pPr>
            <a:r>
              <a:rPr lang="hu-HU" dirty="0"/>
              <a:t>Ami azonban gondot okoz, hogy </a:t>
            </a:r>
            <a:r>
              <a:rPr lang="hu-HU" dirty="0" err="1"/>
              <a:t>deployment</a:t>
            </a:r>
            <a:r>
              <a:rPr lang="hu-HU" dirty="0"/>
              <a:t> után a műholdak három tengely mentén kontrollálatlan módon forognak, ezt a szakirodalom bukdácsolásnak nevezi. Egyszerű stabilizáló megoldás, ha állandó mágnest helyeznek el a műholdon, ezzel a Föld mágneses teréhez megfelelően beáll egy térbeli helyzetre. Ez azonban nem irányítható, amely sok esetben szükséges lehet. A Föld mágneses terét máshogy is ki tudjuk használni, tudjuk mérni magnetométerrel az irányítottságát, így meg tudjuk határozni az orientáció ezen komponensét. Azonban ekkor még alulhatározott a rendszer, így konkrét orientációt nem tudunk meghatározni. De miért is van szükségünk az orientáció meghatározására és módosítására? A válasz egyszerű: számos tudományos mérés van, mely megköveteli a mért adat irányát, illetve a föld irányú kommunikációt is leegyszerűsítheti és pontosabbá teheti. Továbbá akár egy fénykép elkészítése is nehézséget okozhat egy nem stabilizált műholddal.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230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MRC-100 ahogy említettem a Műegyetemi Rádió Club műholdja, melynek a fő egysége a már ismert SMOG műholdak spektrumanalizátorának továbbfejlesztett és kibővített verziója. Ezen felül több egyetem kisebb </a:t>
            </a:r>
            <a:r>
              <a:rPr lang="hu-HU" dirty="0" err="1"/>
              <a:t>kisérlete</a:t>
            </a:r>
            <a:r>
              <a:rPr lang="hu-HU" dirty="0"/>
              <a:t> is megtalálható rajta. Azonban ami a mi szempontunkból a leginkább érdekes, az az orientáció meghatározó és aktívan módosítani képes rendszer. Mi az orientáció meghatározó egységet fejlesztjük, mely az egész műhold közepén található kék színben. Az aktív módosításért a műhold két végén található sárga modul felel, amelyen 3-3 ortogonálisan elhelyezett tekercs található, melyek közül a megfelelőket bekapcsolva lép interakcióba a műhold a Föld mágneses </a:t>
            </a:r>
            <a:r>
              <a:rPr lang="hu-HU" dirty="0" err="1"/>
              <a:t>mezejével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522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a kép pár napja készült, a műhold összeszerelése közben, ekkor még csak az orientáció meghatározó és módosító egységekkel. Jól látszanak a tekercsek, illetve a mi modulunkon a 4db </a:t>
            </a:r>
            <a:r>
              <a:rPr lang="hu-HU" dirty="0" err="1"/>
              <a:t>infra</a:t>
            </a:r>
            <a:r>
              <a:rPr lang="hu-HU" dirty="0"/>
              <a:t> szenzor.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264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És akkor </a:t>
            </a:r>
            <a:r>
              <a:rPr lang="hu-HU" dirty="0" err="1"/>
              <a:t>mostmár</a:t>
            </a:r>
            <a:r>
              <a:rPr lang="hu-HU" dirty="0"/>
              <a:t> bemutatom a mi egységünket: A célunk </a:t>
            </a:r>
            <a:r>
              <a:rPr lang="hu-HU" dirty="0" err="1"/>
              <a:t>infra</a:t>
            </a:r>
            <a:r>
              <a:rPr lang="hu-HU" dirty="0"/>
              <a:t> szenzorok képeinek feldolgozásából meghatározni a műhold térbeli helyzetét. Ezért 4db szenzor felel, amelyeket </a:t>
            </a:r>
            <a:r>
              <a:rPr lang="hu-HU" dirty="0" err="1"/>
              <a:t>kettessével</a:t>
            </a:r>
            <a:r>
              <a:rPr lang="hu-HU" dirty="0"/>
              <a:t> 1-1db STM32F072 mikrokontroller kezel. Ennek köszönhetően ha bármely alegység </a:t>
            </a:r>
            <a:r>
              <a:rPr lang="hu-HU" dirty="0" err="1"/>
              <a:t>tönkremenne</a:t>
            </a:r>
            <a:r>
              <a:rPr lang="hu-HU" dirty="0"/>
              <a:t> sem vész el ez a rendszer teljesen. Ezeket a mikrovezérlőket már alkalmaztuk űrben a </a:t>
            </a:r>
            <a:r>
              <a:rPr lang="hu-HU" dirty="0" err="1"/>
              <a:t>GRBAlpha</a:t>
            </a:r>
            <a:r>
              <a:rPr lang="hu-HU" dirty="0"/>
              <a:t> keretein belül, és mivel ott megfeleltek, így ezúttal is ezeket alkalmaztuk. A szenzorok a távoli </a:t>
            </a:r>
            <a:r>
              <a:rPr lang="hu-HU" dirty="0" err="1"/>
              <a:t>infra</a:t>
            </a:r>
            <a:r>
              <a:rPr lang="hu-HU" dirty="0"/>
              <a:t> tartományban dolgoznak, kis felbontásuknak köszönhetően keveset fogyasztanak és nagy képfrissítést tesznek lehetővé szerény erőforrások esetén is, illetve a nagy látószögüknek köszönhetően a tér jelentős részét lefedik.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76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És akkor hogyan képzelhetünk el ezekkel a szenzorokkal készített képet az űrben? Két hőforrás fog a rendelkezésünkre állni: A Nap, mely egy igen fényes pontként jelenik meg, sajnos a műhold pályája miatt az összes időnek a harmadában nem lesz látható, amennyiben a szenzorok </a:t>
            </a:r>
            <a:r>
              <a:rPr lang="hu-HU" dirty="0" err="1"/>
              <a:t>látómezejében</a:t>
            </a:r>
            <a:r>
              <a:rPr lang="hu-HU" dirty="0"/>
              <a:t> helyezkedik el, illetve a Föld, mely egy összefüggő, enyhén fényes felület lesz jelen, és a kamera paramétereinek köszönhetően valamely szenzor által mindig látható lesz.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412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Mivel hasonlóval ezelőtt még senki sem próbálkozott, így valódi, űrben készült képek nem állnak rendelkezésünkre a képfeldolgozás teszteléséhez. Ezért szükség van ilyen képek előállítására. Eleinte </a:t>
            </a:r>
            <a:r>
              <a:rPr lang="hu-HU" dirty="0" err="1"/>
              <a:t>python</a:t>
            </a:r>
            <a:r>
              <a:rPr lang="hu-HU" dirty="0"/>
              <a:t> nyelven írt script-</a:t>
            </a:r>
            <a:r>
              <a:rPr lang="hu-HU" dirty="0" err="1"/>
              <a:t>ekkel</a:t>
            </a:r>
            <a:r>
              <a:rPr lang="hu-HU" dirty="0"/>
              <a:t> igyekeztünk ilyeneket készíteni, de hamarosan kiderült, hogy sajnos ezek nem elég hatékonyak a számunkra.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897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Éppen ezért fordultunk a </a:t>
            </a:r>
            <a:r>
              <a:rPr lang="hu-HU" dirty="0" err="1"/>
              <a:t>Unity</a:t>
            </a:r>
            <a:r>
              <a:rPr lang="hu-HU" dirty="0"/>
              <a:t> nevű videojáték fejlesztő platformhoz, mely ilyen célokra megfelelőnek bizonyult. Lehetőséget nyújtott a műhold, Föld és a Nap méretarányos lemodellezéséhez, majd a műholdhoz hozzárendeltem a 4db kamerát. Ezek képét monokrómmá tettem, mivel így tudtam </a:t>
            </a:r>
            <a:r>
              <a:rPr lang="hu-HU" dirty="0" err="1"/>
              <a:t>infra</a:t>
            </a:r>
            <a:r>
              <a:rPr lang="hu-HU" dirty="0"/>
              <a:t> kamerákat szimulálni, majd beállítottam a látószögüket és a felbontást.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B693E-3F07-49F7-B316-AFC5CD8BAC77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85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52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3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7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79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0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7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hu-HU"/>
              <a:t>2020 TDK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50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2020 TDK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2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hu-HU"/>
              <a:t>2020 TDK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C940CC1-E31D-4847-9D29-6D9DCE4A796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57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raketa.hu/smog-1-magyar-muhold" TargetMode="External"/><Relationship Id="rId4" Type="http://schemas.openxmlformats.org/officeDocument/2006/relationships/hyperlink" Target="https://www.eoportal.org/satellite-missions/masat-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content/cubesat-deploy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ik.bme.hu/~csurgai/urtech/Sources/Gschwindt-Szabo-nemzetkozi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CDA31080-B82E-4036-A0ED-61F9D341BDEE}"/>
              </a:ext>
            </a:extLst>
          </p:cNvPr>
          <p:cNvSpPr/>
          <p:nvPr/>
        </p:nvSpPr>
        <p:spPr>
          <a:xfrm>
            <a:off x="6848475" y="1343025"/>
            <a:ext cx="1485900" cy="638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7048EFA-C7CE-4EE1-8ED6-758129EA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2452" y="6459785"/>
            <a:ext cx="5939095" cy="365125"/>
          </a:xfrm>
        </p:spPr>
        <p:txBody>
          <a:bodyPr/>
          <a:lstStyle/>
          <a:p>
            <a:r>
              <a:rPr lang="hu-HU" dirty="0" err="1"/>
              <a:t>Nanoműholdak</a:t>
            </a:r>
            <a:r>
              <a:rPr lang="hu-HU" dirty="0"/>
              <a:t> orientáció meghatározása</a:t>
            </a:r>
            <a:endParaRPr lang="en-GB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D2723C1-9E9A-4A41-A59B-33979505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60F7D1B-7692-4361-89C4-8A59578C6ED7}"/>
              </a:ext>
            </a:extLst>
          </p:cNvPr>
          <p:cNvSpPr/>
          <p:nvPr/>
        </p:nvSpPr>
        <p:spPr>
          <a:xfrm>
            <a:off x="-64458" y="673566"/>
            <a:ext cx="7018711" cy="155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75E45BA-7599-4F9E-82E6-C4E3522FD65E}"/>
              </a:ext>
            </a:extLst>
          </p:cNvPr>
          <p:cNvSpPr/>
          <p:nvPr/>
        </p:nvSpPr>
        <p:spPr>
          <a:xfrm>
            <a:off x="1770519" y="5713185"/>
            <a:ext cx="612396" cy="243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36A1F95-611C-4501-8AD1-81276E2BE49D}"/>
              </a:ext>
            </a:extLst>
          </p:cNvPr>
          <p:cNvSpPr txBox="1"/>
          <p:nvPr/>
        </p:nvSpPr>
        <p:spPr>
          <a:xfrm>
            <a:off x="3960795" y="304655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/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BDE4EA69-8570-449E-9D68-19D8B51E59E0}"/>
              </a:ext>
            </a:extLst>
          </p:cNvPr>
          <p:cNvSpPr txBox="1">
            <a:spLocks/>
          </p:cNvSpPr>
          <p:nvPr/>
        </p:nvSpPr>
        <p:spPr>
          <a:xfrm>
            <a:off x="273871" y="2478292"/>
            <a:ext cx="4781771" cy="34781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>
                <a:latin typeface="Livvic"/>
              </a:rPr>
              <a:t>Kreinicker Gábor</a:t>
            </a:r>
          </a:p>
          <a:p>
            <a:endParaRPr lang="hu-HU" sz="3200" dirty="0">
              <a:latin typeface="Livvic"/>
            </a:endParaRPr>
          </a:p>
          <a:p>
            <a:r>
              <a:rPr lang="hu-HU" sz="2800" dirty="0">
                <a:latin typeface="Livvic"/>
              </a:rPr>
              <a:t>Témavezető:</a:t>
            </a:r>
            <a:br>
              <a:rPr lang="hu-HU" sz="2800" dirty="0">
                <a:latin typeface="Livvic"/>
              </a:rPr>
            </a:br>
            <a:r>
              <a:rPr lang="hu-HU" sz="2800" dirty="0">
                <a:latin typeface="Livvic"/>
              </a:rPr>
              <a:t>Pál András</a:t>
            </a:r>
          </a:p>
          <a:p>
            <a:r>
              <a:rPr lang="hu-HU" sz="2800" dirty="0">
                <a:latin typeface="Livvic"/>
              </a:rPr>
              <a:t>Konzulens:</a:t>
            </a:r>
            <a:br>
              <a:rPr lang="hu-HU" sz="2800" dirty="0">
                <a:latin typeface="Livvic"/>
              </a:rPr>
            </a:br>
            <a:r>
              <a:rPr lang="hu-HU" sz="2800" dirty="0">
                <a:latin typeface="Livvic"/>
              </a:rPr>
              <a:t>Dr. Nagy Balázs Vince</a:t>
            </a:r>
            <a:endParaRPr lang="hu-HU" sz="1900" dirty="0">
              <a:latin typeface="Century Schoolbook" panose="02040604050505020304" pitchFamily="18" charset="0"/>
            </a:endParaRP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38D7157A-AA11-48AD-AF8D-BA2FE36E5431}"/>
              </a:ext>
            </a:extLst>
          </p:cNvPr>
          <p:cNvSpPr txBox="1">
            <a:spLocks/>
          </p:cNvSpPr>
          <p:nvPr/>
        </p:nvSpPr>
        <p:spPr>
          <a:xfrm>
            <a:off x="273871" y="525247"/>
            <a:ext cx="6574604" cy="151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0" dirty="0" err="1">
                <a:solidFill>
                  <a:schemeClr val="bg1"/>
                </a:solidFill>
                <a:latin typeface="Livvic"/>
              </a:rPr>
              <a:t>Nanom</a:t>
            </a:r>
            <a:r>
              <a:rPr lang="hu-HU" sz="4000" spc="0" dirty="0" err="1">
                <a:solidFill>
                  <a:schemeClr val="bg1"/>
                </a:solidFill>
                <a:latin typeface="Livvic"/>
              </a:rPr>
              <a:t>űholdak</a:t>
            </a:r>
            <a:r>
              <a:rPr lang="hu-HU" sz="4000" spc="0" dirty="0">
                <a:solidFill>
                  <a:schemeClr val="bg1"/>
                </a:solidFill>
                <a:latin typeface="Livvic"/>
              </a:rPr>
              <a:t> orientáció meghatározása</a:t>
            </a:r>
            <a:endParaRPr lang="en-US" sz="4000" spc="0" dirty="0">
              <a:solidFill>
                <a:schemeClr val="bg1"/>
              </a:solidFill>
              <a:latin typeface="Livvic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915B36E-D0D1-4CB9-B9F0-8F244E117BB4}"/>
              </a:ext>
            </a:extLst>
          </p:cNvPr>
          <p:cNvSpPr/>
          <p:nvPr/>
        </p:nvSpPr>
        <p:spPr>
          <a:xfrm>
            <a:off x="-13618" y="2226633"/>
            <a:ext cx="6574604" cy="63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 descr="A képen elektronika látható&#10;&#10;Automatikusan generált leírás">
            <a:extLst>
              <a:ext uri="{FF2B5EF4-FFF2-40B4-BE49-F238E27FC236}">
                <a16:creationId xmlns:a16="http://schemas.microsoft.com/office/drawing/2014/main" id="{AD481F96-A21F-4750-8406-83CA53DBE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30" y="673566"/>
            <a:ext cx="5679684" cy="537514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3F07ADB6-C1FB-4744-5B8E-CEC10F5B1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42" y="5343250"/>
            <a:ext cx="3084650" cy="8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17367"/>
          </a:xfrm>
        </p:spPr>
        <p:txBody>
          <a:bodyPr/>
          <a:lstStyle/>
          <a:p>
            <a:r>
              <a:rPr lang="hu-HU" dirty="0" err="1"/>
              <a:t>Unity</a:t>
            </a:r>
            <a:r>
              <a:rPr lang="hu-HU" dirty="0"/>
              <a:t>-vel generált képek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88" y="1103971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Méretarányos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Valós idejű Nap-követés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10</a:t>
            </a:fld>
            <a:endParaRPr lang="en-GB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62BD521-16E4-1372-111D-F81407A18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7"/>
          <a:stretch/>
        </p:blipFill>
        <p:spPr>
          <a:xfrm>
            <a:off x="831188" y="2439385"/>
            <a:ext cx="4891489" cy="300750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953D38B-2342-5AEF-04DA-A89AAD48A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 r="47264" b="46228"/>
          <a:stretch/>
        </p:blipFill>
        <p:spPr>
          <a:xfrm>
            <a:off x="5831805" y="2436426"/>
            <a:ext cx="2579560" cy="30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06215"/>
          </a:xfrm>
        </p:spPr>
        <p:txBody>
          <a:bodyPr/>
          <a:lstStyle/>
          <a:p>
            <a:r>
              <a:rPr lang="hu-HU" dirty="0"/>
              <a:t>Kamerák földi tesztje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76661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I</a:t>
            </a:r>
            <a:r>
              <a:rPr lang="hu-HU" sz="2400" baseline="30000" dirty="0">
                <a:latin typeface="+mj-lt"/>
              </a:rPr>
              <a:t>2</a:t>
            </a:r>
            <a:r>
              <a:rPr lang="hu-HU" sz="2400" dirty="0">
                <a:latin typeface="+mj-lt"/>
              </a:rPr>
              <a:t>C protokoll, DMA</a:t>
            </a:r>
          </a:p>
          <a:p>
            <a:r>
              <a:rPr lang="hu-HU" sz="2400" dirty="0">
                <a:latin typeface="+mj-lt"/>
              </a:rPr>
              <a:t>Felmerült problémák: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Műhold keringése sokkal gyorsabb, mint a Föld forgása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Földet nehéz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   előállítani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Környezet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   hősugárzása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11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E611EFE-36BB-4568-5434-E71D50CE3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9" y="3835267"/>
            <a:ext cx="3110439" cy="2331771"/>
          </a:xfrm>
          <a:prstGeom prst="rect">
            <a:avLst/>
          </a:prstGeom>
        </p:spPr>
      </p:pic>
      <p:pic>
        <p:nvPicPr>
          <p:cNvPr id="3" name="Kép 2" descr="A képen szöveg, eset látható&#10;&#10;Automatikusan generált leírás">
            <a:extLst>
              <a:ext uri="{FF2B5EF4-FFF2-40B4-BE49-F238E27FC236}">
                <a16:creationId xmlns:a16="http://schemas.microsoft.com/office/drawing/2014/main" id="{218C57D6-6C25-329E-72CF-8BE0E7808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15296" r="10358" b="6013"/>
          <a:stretch/>
        </p:blipFill>
        <p:spPr>
          <a:xfrm>
            <a:off x="4251597" y="2645815"/>
            <a:ext cx="4450471" cy="32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39669"/>
          </a:xfrm>
        </p:spPr>
        <p:txBody>
          <a:bodyPr/>
          <a:lstStyle/>
          <a:p>
            <a:r>
              <a:rPr lang="hu-HU" dirty="0"/>
              <a:t>Forgató eszköz felépítése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562" y="1249551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Automata és manuális forgatás</a:t>
            </a:r>
          </a:p>
          <a:p>
            <a:r>
              <a:rPr lang="hu-HU" sz="2400" dirty="0">
                <a:latin typeface="+mj-lt"/>
              </a:rPr>
              <a:t>Lehetővé teszi a valódi mozgás modellezését</a:t>
            </a:r>
          </a:p>
          <a:p>
            <a:r>
              <a:rPr lang="hu-HU" sz="2400" dirty="0">
                <a:latin typeface="+mj-lt"/>
              </a:rPr>
              <a:t>Felépítés: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</a:t>
            </a:r>
            <a:r>
              <a:rPr lang="hu-HU" sz="2400" dirty="0" err="1">
                <a:latin typeface="+mj-lt"/>
              </a:rPr>
              <a:t>Arduino</a:t>
            </a:r>
            <a:r>
              <a:rPr lang="hu-HU" sz="2400" dirty="0">
                <a:latin typeface="+mj-lt"/>
              </a:rPr>
              <a:t> </a:t>
            </a:r>
            <a:r>
              <a:rPr lang="hu-HU" sz="2400" dirty="0" err="1">
                <a:latin typeface="+mj-lt"/>
              </a:rPr>
              <a:t>Nano</a:t>
            </a:r>
            <a:r>
              <a:rPr lang="hu-HU" sz="2400" dirty="0">
                <a:latin typeface="+mj-lt"/>
              </a:rPr>
              <a:t> mikrokontroller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- 28byj léptetőmotor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MPU-9250 IMU</a:t>
            </a:r>
          </a:p>
          <a:p>
            <a:endParaRPr lang="hu-HU" sz="2400" dirty="0">
              <a:latin typeface="+mj-lt"/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12</a:t>
            </a:fld>
            <a:endParaRPr lang="en-GB"/>
          </a:p>
        </p:txBody>
      </p:sp>
      <p:pic>
        <p:nvPicPr>
          <p:cNvPr id="7" name="Kép 6" descr="A képen elektronika látható&#10;&#10;Automatikusan generált leírás">
            <a:extLst>
              <a:ext uri="{FF2B5EF4-FFF2-40B4-BE49-F238E27FC236}">
                <a16:creationId xmlns:a16="http://schemas.microsoft.com/office/drawing/2014/main" id="{2B5C3B37-857F-C063-00FD-6AB2B317D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8696"/>
          <a:stretch/>
        </p:blipFill>
        <p:spPr>
          <a:xfrm>
            <a:off x="3746965" y="3111190"/>
            <a:ext cx="4662398" cy="29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7997655" cy="817367"/>
          </a:xfrm>
        </p:spPr>
        <p:txBody>
          <a:bodyPr/>
          <a:lstStyle/>
          <a:p>
            <a:r>
              <a:rPr lang="hu-HU" dirty="0"/>
              <a:t>Forgató eszközös képek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13</a:t>
            </a:fld>
            <a:endParaRPr lang="en-GB"/>
          </a:p>
        </p:txBody>
      </p:sp>
      <p:pic>
        <p:nvPicPr>
          <p:cNvPr id="3" name="Tartalom helye 5" descr="A képen szöveg látható&#10;&#10;Automatikusan generált leírás">
            <a:extLst>
              <a:ext uri="{FF2B5EF4-FFF2-40B4-BE49-F238E27FC236}">
                <a16:creationId xmlns:a16="http://schemas.microsoft.com/office/drawing/2014/main" id="{3DB57057-4602-D3CD-6007-4D8E648B6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1103971"/>
            <a:ext cx="7543800" cy="29986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F099765-1849-E1A2-D4D6-EAF808517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89" y="3570761"/>
            <a:ext cx="3617103" cy="2698474"/>
          </a:xfrm>
        </p:spPr>
      </p:pic>
    </p:spTree>
    <p:extLst>
      <p:ext uri="{BB962C8B-B14F-4D97-AF65-F5344CB8AC3E}">
        <p14:creationId xmlns:p14="http://schemas.microsoft.com/office/powerpoint/2010/main" val="228971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77EC38A1-2531-B6CB-82E4-5E21F538A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147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72" y="253150"/>
            <a:ext cx="7997655" cy="1450757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Képfeldolgozás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15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795063"/>
          </a:xfrm>
        </p:spPr>
        <p:txBody>
          <a:bodyPr/>
          <a:lstStyle/>
          <a:p>
            <a:r>
              <a:rPr lang="hu-HU" dirty="0"/>
              <a:t>Nap-keresés - iteráció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187936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Lassú, de megbízható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Pontatlan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15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58DC639-5D5F-2F58-DD43-D144DD9FF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40" y="2185560"/>
            <a:ext cx="5153120" cy="39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8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8053412" cy="782729"/>
          </a:xfrm>
        </p:spPr>
        <p:txBody>
          <a:bodyPr/>
          <a:lstStyle/>
          <a:p>
            <a:r>
              <a:rPr lang="hu-HU" dirty="0"/>
              <a:t>Nap-keresés - </a:t>
            </a:r>
            <a:r>
              <a:rPr lang="hu-HU" dirty="0" err="1"/>
              <a:t>szubpixel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210114"/>
            <a:ext cx="7841539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A Nap képen vett pozíciójának </a:t>
            </a:r>
            <a:r>
              <a:rPr lang="hu-HU" sz="2400" dirty="0" err="1">
                <a:latin typeface="+mj-lt"/>
              </a:rPr>
              <a:t>szubpixel</a:t>
            </a:r>
            <a:r>
              <a:rPr lang="hu-HU" sz="2400" dirty="0">
                <a:latin typeface="+mj-lt"/>
              </a:rPr>
              <a:t>-pontosságú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  meghatározása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16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6B6261C-CF9B-1274-6821-AEBF9236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9" y="2295647"/>
            <a:ext cx="5772501" cy="34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8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8053412" cy="782729"/>
          </a:xfrm>
        </p:spPr>
        <p:txBody>
          <a:bodyPr/>
          <a:lstStyle/>
          <a:p>
            <a:r>
              <a:rPr lang="hu-HU" dirty="0"/>
              <a:t>Nap-keresés – szomszéd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210114"/>
            <a:ext cx="7841539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Pixel szomszédok vizsgálata és a legfényesebb megjelölése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17</a:t>
            </a:fld>
            <a:endParaRPr lang="en-GB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2C753B1-5B9B-9D1B-D953-E42F924FD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57" y="1836218"/>
            <a:ext cx="5553075" cy="42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7997655" cy="817303"/>
          </a:xfrm>
        </p:spPr>
        <p:txBody>
          <a:bodyPr/>
          <a:lstStyle/>
          <a:p>
            <a:r>
              <a:rPr lang="hu-HU" dirty="0"/>
              <a:t>Föld-keresés - intervallumfelezés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7" y="1210114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Ilyen esetekben gyakran alkalmazzák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Több eset – gyakran lassú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18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8DB711E-AB78-1859-7767-3A27646A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" y="2124037"/>
            <a:ext cx="7537561" cy="35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828518"/>
          </a:xfrm>
        </p:spPr>
        <p:txBody>
          <a:bodyPr/>
          <a:lstStyle/>
          <a:p>
            <a:r>
              <a:rPr lang="hu-HU" dirty="0"/>
              <a:t>Föld-keresés - keretmódszer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69910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Gyorsabb, mint az intervallumfelezés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19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487E5D9-B09B-C5CC-868B-6AA80D5E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6" y="2007220"/>
            <a:ext cx="8438887" cy="41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52970"/>
          </a:xfrm>
        </p:spPr>
        <p:txBody>
          <a:bodyPr>
            <a:normAutofit/>
          </a:bodyPr>
          <a:lstStyle/>
          <a:p>
            <a:r>
              <a:rPr lang="hu-HU" dirty="0" err="1"/>
              <a:t>Nanoműholdak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009BD1-A1F8-A70F-1B57-43AA9C30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80392"/>
            <a:ext cx="8164630" cy="196798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+mj-lt"/>
              </a:rPr>
              <a:t>Kis méretű és tömegű műholdak: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MaSat-1 – 1 dm</a:t>
            </a:r>
            <a:r>
              <a:rPr lang="hu-HU" sz="2400" baseline="30000" dirty="0">
                <a:latin typeface="+mj-lt"/>
              </a:rPr>
              <a:t>3</a:t>
            </a:r>
            <a:r>
              <a:rPr lang="en-GB" sz="2400" baseline="30000" dirty="0">
                <a:latin typeface="+mj-lt"/>
              </a:rPr>
              <a:t> </a:t>
            </a:r>
            <a:r>
              <a:rPr lang="hu-HU" sz="2400" dirty="0">
                <a:latin typeface="+mj-lt"/>
              </a:rPr>
              <a:t>– 1 egység </a:t>
            </a:r>
            <a:r>
              <a:rPr lang="hu-HU" sz="2400" dirty="0" err="1">
                <a:latin typeface="+mj-lt"/>
              </a:rPr>
              <a:t>CubeSat</a:t>
            </a:r>
            <a:br>
              <a:rPr lang="hu-HU" sz="2400" baseline="30000" dirty="0">
                <a:latin typeface="+mj-lt"/>
              </a:rPr>
            </a:br>
            <a:r>
              <a:rPr lang="hu-HU" sz="2400" dirty="0">
                <a:latin typeface="+mj-lt"/>
              </a:rPr>
              <a:t>- </a:t>
            </a:r>
            <a:r>
              <a:rPr lang="hu-HU" sz="2400" dirty="0" err="1">
                <a:latin typeface="+mj-lt"/>
              </a:rPr>
              <a:t>GRBAlpha</a:t>
            </a:r>
            <a:r>
              <a:rPr lang="hu-HU" sz="2400" dirty="0">
                <a:latin typeface="+mj-lt"/>
              </a:rPr>
              <a:t> – 1 egység </a:t>
            </a:r>
            <a:r>
              <a:rPr lang="hu-HU" sz="2400" dirty="0" err="1">
                <a:latin typeface="+mj-lt"/>
              </a:rPr>
              <a:t>CubeSat</a:t>
            </a:r>
            <a:br>
              <a:rPr lang="hu-HU" sz="2400" baseline="30000" dirty="0">
                <a:latin typeface="+mj-lt"/>
              </a:rPr>
            </a:br>
            <a:r>
              <a:rPr lang="hu-HU" sz="2400" dirty="0">
                <a:latin typeface="+mj-lt"/>
              </a:rPr>
              <a:t>- SMOG-1 – 1/8 dm</a:t>
            </a:r>
            <a:r>
              <a:rPr lang="hu-HU" sz="2400" baseline="30000" dirty="0">
                <a:latin typeface="+mj-lt"/>
              </a:rPr>
              <a:t>3</a:t>
            </a:r>
            <a:r>
              <a:rPr lang="hu-HU" sz="2400" dirty="0">
                <a:latin typeface="+mj-lt"/>
              </a:rPr>
              <a:t> – 1 egység </a:t>
            </a:r>
            <a:r>
              <a:rPr lang="hu-HU" sz="2400" dirty="0" err="1">
                <a:latin typeface="+mj-lt"/>
              </a:rPr>
              <a:t>PocketQube</a:t>
            </a:r>
            <a:br>
              <a:rPr lang="hu-HU" sz="2400" baseline="30000" dirty="0">
                <a:latin typeface="+mj-lt"/>
              </a:rPr>
            </a:br>
            <a:r>
              <a:rPr lang="hu-HU" sz="2400" dirty="0">
                <a:latin typeface="+mj-lt"/>
              </a:rPr>
              <a:t>- MRC-100 – térfogata: 3 ⋅</a:t>
            </a:r>
            <a:r>
              <a:rPr lang="en-GB" sz="2400" dirty="0">
                <a:latin typeface="+mj-lt"/>
              </a:rPr>
              <a:t> </a:t>
            </a:r>
            <a:r>
              <a:rPr lang="hu-HU" sz="2400" dirty="0">
                <a:latin typeface="+mj-lt"/>
              </a:rPr>
              <a:t>1/8 dm</a:t>
            </a:r>
            <a:r>
              <a:rPr lang="hu-HU" sz="2400" baseline="30000" dirty="0">
                <a:latin typeface="+mj-lt"/>
              </a:rPr>
              <a:t>3</a:t>
            </a:r>
            <a:r>
              <a:rPr lang="hu-HU" sz="2400" dirty="0">
                <a:latin typeface="+mj-lt"/>
              </a:rPr>
              <a:t> – 3 egység </a:t>
            </a:r>
            <a:r>
              <a:rPr lang="hu-HU" sz="2400" dirty="0" err="1">
                <a:latin typeface="+mj-lt"/>
              </a:rPr>
              <a:t>PocketQube</a:t>
            </a:r>
            <a:endParaRPr lang="hu-HU" sz="2400" baseline="30000" dirty="0">
              <a:latin typeface="+mj-lt"/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Figure 1: Photo of the MaSat-1 flight model with deployed antenna (image credit: BME)">
            <a:extLst>
              <a:ext uri="{FF2B5EF4-FFF2-40B4-BE49-F238E27FC236}">
                <a16:creationId xmlns:a16="http://schemas.microsoft.com/office/drawing/2014/main" id="{D42B4229-810E-6E58-ADE4-3C24F9470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1345" r="1125" b="2251"/>
          <a:stretch/>
        </p:blipFill>
        <p:spPr bwMode="auto">
          <a:xfrm>
            <a:off x="1136715" y="3164905"/>
            <a:ext cx="3964380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8DC5E56-901F-E951-092F-360D60B00CEA}"/>
              </a:ext>
            </a:extLst>
          </p:cNvPr>
          <p:cNvSpPr txBox="1"/>
          <p:nvPr/>
        </p:nvSpPr>
        <p:spPr>
          <a:xfrm>
            <a:off x="1136715" y="5875011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/>
              <a:t>A képek forrása:</a:t>
            </a:r>
            <a:br>
              <a:rPr lang="hu-HU" sz="800" dirty="0"/>
            </a:br>
            <a:r>
              <a:rPr lang="hu-HU" sz="800" dirty="0">
                <a:hlinkClick r:id="rId4"/>
              </a:rPr>
              <a:t>https://www.eoportal.org/satellite-missions/masat-1</a:t>
            </a:r>
            <a:br>
              <a:rPr lang="hu-HU" sz="800" dirty="0"/>
            </a:br>
            <a:r>
              <a:rPr lang="hu-HU" sz="800" dirty="0">
                <a:hlinkClick r:id="rId5"/>
              </a:rPr>
              <a:t>https://raketa.hu/smog-1-magyar-muhold</a:t>
            </a:r>
            <a:endParaRPr lang="hu-HU" sz="800" dirty="0"/>
          </a:p>
          <a:p>
            <a:endParaRPr lang="hu-HU" sz="800" dirty="0"/>
          </a:p>
        </p:txBody>
      </p:sp>
      <p:pic>
        <p:nvPicPr>
          <p:cNvPr id="7" name="Picture 2" descr="Holnap reggel indul az űrbe a SMOG-1 magyar műhold Bajkonurból - Raketa.hu">
            <a:extLst>
              <a:ext uri="{FF2B5EF4-FFF2-40B4-BE49-F238E27FC236}">
                <a16:creationId xmlns:a16="http://schemas.microsoft.com/office/drawing/2014/main" id="{2294CE6C-71AB-A94C-7A82-8171212F2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8" t="7778" r="17436" b="16528"/>
          <a:stretch/>
        </p:blipFill>
        <p:spPr bwMode="auto">
          <a:xfrm>
            <a:off x="5444452" y="3164905"/>
            <a:ext cx="2155138" cy="24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7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7997655" cy="839669"/>
          </a:xfrm>
        </p:spPr>
        <p:txBody>
          <a:bodyPr/>
          <a:lstStyle/>
          <a:p>
            <a:r>
              <a:rPr lang="hu-HU" dirty="0"/>
              <a:t>Képfeldolgozás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65871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Összefoglalva: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Korai fázis, eddig független tesztek</a:t>
            </a:r>
          </a:p>
          <a:p>
            <a:r>
              <a:rPr lang="hu-HU" sz="2400" dirty="0">
                <a:latin typeface="+mj-lt"/>
              </a:rPr>
              <a:t>Cél: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Nap- és Föld-keresés összefűzése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Optimalizálás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Portolás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20</a:t>
            </a:fld>
            <a:endParaRPr lang="en-GB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D437280-128F-02FF-69A8-DE1A227C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18" y="5382942"/>
            <a:ext cx="4117031" cy="41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988DE85-1927-D59F-1D35-1B4033429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7" r="50197"/>
          <a:stretch/>
        </p:blipFill>
        <p:spPr>
          <a:xfrm>
            <a:off x="5379708" y="1950668"/>
            <a:ext cx="325897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4FD188D1-A985-486D-B920-B497CE2506B0}"/>
              </a:ext>
            </a:extLst>
          </p:cNvPr>
          <p:cNvSpPr/>
          <p:nvPr/>
        </p:nvSpPr>
        <p:spPr>
          <a:xfrm>
            <a:off x="-53998" y="-39294"/>
            <a:ext cx="9197997" cy="6897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72" y="-385560"/>
            <a:ext cx="7997655" cy="1450757"/>
          </a:xfrm>
        </p:spPr>
        <p:txBody>
          <a:bodyPr/>
          <a:lstStyle/>
          <a:p>
            <a:pPr algn="ctr"/>
            <a:r>
              <a:rPr lang="hu-HU" dirty="0"/>
              <a:t>Adatfeldolgozás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E51E770C-7469-72A2-F5A5-AB5B60E41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62" y="1828536"/>
            <a:ext cx="5673276" cy="4266125"/>
          </a:xfr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3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884274"/>
          </a:xfrm>
        </p:spPr>
        <p:txBody>
          <a:bodyPr/>
          <a:lstStyle/>
          <a:p>
            <a:r>
              <a:rPr lang="hu-HU" dirty="0"/>
              <a:t>TLE-adatok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22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39035E-8701-1861-BC8B-EBBBF0F9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39" y="1271415"/>
            <a:ext cx="7888186" cy="75768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8FC5AB8-FF01-C0B1-0DFB-A35566FE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" r="378"/>
          <a:stretch/>
        </p:blipFill>
        <p:spPr>
          <a:xfrm>
            <a:off x="999058" y="2387636"/>
            <a:ext cx="7586404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3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817366"/>
          </a:xfrm>
        </p:spPr>
        <p:txBody>
          <a:bodyPr/>
          <a:lstStyle/>
          <a:p>
            <a:r>
              <a:rPr lang="hu-HU" dirty="0"/>
              <a:t>Orientáció meghatározás lépései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32416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TLE-adatokból, J2000 koordinátarendszerben: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Föld-műhold vektor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Föld-Nap vektor (közelíthető a műhold-Nap vektorral)</a:t>
            </a:r>
          </a:p>
          <a:p>
            <a:r>
              <a:rPr lang="hu-HU" sz="2400" dirty="0">
                <a:latin typeface="+mj-lt"/>
              </a:rPr>
              <a:t>Képfeldolgozásból, a műhold koordinátarendszerében: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műhold-Föld vektor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műhold-Nap vektor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23</a:t>
            </a:fld>
            <a:endParaRPr lang="en-GB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6E3F38D-8852-E4D4-A1AD-5CC97EA06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2" y="3557175"/>
            <a:ext cx="3024212" cy="257963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23E502A-507D-1943-CC18-54284F330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86" y="3059298"/>
            <a:ext cx="4353555" cy="30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1A8740-53F6-4AF6-AE01-E6A2140F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8452776" cy="828518"/>
          </a:xfrm>
        </p:spPr>
        <p:txBody>
          <a:bodyPr/>
          <a:lstStyle/>
          <a:p>
            <a:r>
              <a:rPr lang="hu-HU" dirty="0"/>
              <a:t>Orientáció meghatározás lépései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82EAB9-88D6-B30B-73BC-C53F69A15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8173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Ezen vektorkettősök bezárt szögei állandók</a:t>
            </a:r>
          </a:p>
          <a:p>
            <a:r>
              <a:rPr lang="hu-HU" sz="2400" dirty="0">
                <a:latin typeface="+mj-lt"/>
              </a:rPr>
              <a:t>Azt a forgatásmátrixot keressük, amellyel átvihetjük egyik vektorkettőst a másikba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877E019-942F-DED3-2B0C-22F316E7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223B596-5110-DC71-0469-E2AA1920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24</a:t>
            </a:fld>
            <a:endParaRPr lang="en-GB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525079D-8007-36F2-DCD5-585CCABC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" y="3299853"/>
            <a:ext cx="3884925" cy="274624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A44DE5F-CA09-2278-B9AD-157F90E61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2817318"/>
            <a:ext cx="3920088" cy="30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806216"/>
          </a:xfrm>
        </p:spPr>
        <p:txBody>
          <a:bodyPr/>
          <a:lstStyle/>
          <a:p>
            <a:r>
              <a:rPr lang="hu-HU" dirty="0" err="1"/>
              <a:t>Kvaterniógenerálás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166507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Teszteléshez műhold orientációt generálunk</a:t>
            </a:r>
          </a:p>
          <a:p>
            <a:endParaRPr lang="hu-HU" sz="2400" dirty="0">
              <a:latin typeface="+mj-lt"/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25</a:t>
            </a:fld>
            <a:endParaRPr lang="en-GB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3E8B148-0F0E-24EE-F910-B47B7F63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5" y="1817372"/>
            <a:ext cx="2793878" cy="17975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DF9ABE2-6C4D-3099-2AF8-DF17B56DB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6" b="46606"/>
          <a:stretch/>
        </p:blipFill>
        <p:spPr>
          <a:xfrm>
            <a:off x="4717058" y="1788385"/>
            <a:ext cx="3329368" cy="20960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A9CDFC92-6AFF-B364-9363-1890D9592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07" y="3905988"/>
            <a:ext cx="5954137" cy="20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8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72" y="398214"/>
            <a:ext cx="7997655" cy="93447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Összefoglalás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26</a:t>
            </a:fld>
            <a:endParaRPr lang="en-GB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FFFBE4BE-2D1D-6A48-4FC4-BD7F48E7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609768"/>
            <a:ext cx="7543801" cy="4259326"/>
          </a:xfrm>
          <a:solidFill>
            <a:schemeClr val="bg1"/>
          </a:solidFill>
        </p:spPr>
        <p:txBody>
          <a:bodyPr/>
          <a:lstStyle/>
          <a:p>
            <a:endParaRPr lang="hu-HU" dirty="0"/>
          </a:p>
        </p:txBody>
      </p:sp>
      <p:pic>
        <p:nvPicPr>
          <p:cNvPr id="3" name="Kép 2" descr="A képen beltéri látható&#10;&#10;Automatikusan generált leírás">
            <a:extLst>
              <a:ext uri="{FF2B5EF4-FFF2-40B4-BE49-F238E27FC236}">
                <a16:creationId xmlns:a16="http://schemas.microsoft.com/office/drawing/2014/main" id="{8B8CEF14-FB8C-1565-E7E6-84CEFFE15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9" b="4220"/>
          <a:stretch/>
        </p:blipFill>
        <p:spPr>
          <a:xfrm>
            <a:off x="2764639" y="1567175"/>
            <a:ext cx="3492420" cy="46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6" descr="A képen térkép látható&#10;&#10;Automatikusan generált leírás">
            <a:extLst>
              <a:ext uri="{FF2B5EF4-FFF2-40B4-BE49-F238E27FC236}">
                <a16:creationId xmlns:a16="http://schemas.microsoft.com/office/drawing/2014/main" id="{B642A294-8A41-5591-D78E-780A2B8DF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12192000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4"/>
            <a:ext cx="7997655" cy="145075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Köszönöm a figyelmet!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885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286605"/>
            <a:ext cx="7997655" cy="795064"/>
          </a:xfrm>
        </p:spPr>
        <p:txBody>
          <a:bodyPr/>
          <a:lstStyle/>
          <a:p>
            <a:r>
              <a:rPr lang="hu-HU" dirty="0"/>
              <a:t>Bírálói kérdések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EC81EA0-E59B-8B12-F1D5-6B90C802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182030"/>
            <a:ext cx="7543801" cy="4787425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hu-HU" sz="2400" dirty="0">
                <a:latin typeface="+mj-lt"/>
              </a:rPr>
              <a:t>Orientáció meghatározásánál lehetne egy részletesebb magyarázat vagy ábra, (folyamatábra), példa, melyek a szenzor illetve a műhold saját koordinátarendszerében meghatározott vektorok, és hogyan lesz ebből térbeli pozíció?</a:t>
            </a:r>
          </a:p>
          <a:p>
            <a:r>
              <a:rPr lang="hu-HU" sz="2400" dirty="0">
                <a:latin typeface="+mj-lt"/>
              </a:rPr>
              <a:t>Mind a Nap- mind a Föld-keresésnél több módszer kerül bemutatásra előnyeikkel, hátrányaikkal. Van-e elképzelés arra, hogy éles helyzetben majd melyik módszer lehet a legjobb, vagy esetleg különböző helyzetekben más és más?</a:t>
            </a:r>
          </a:p>
          <a:p>
            <a:r>
              <a:rPr lang="hu-HU" sz="2400" dirty="0">
                <a:latin typeface="+mj-lt"/>
              </a:rPr>
              <a:t>A szerző említi, hogy számos dolog nincs még tesztelve. Tudna említeni néhányat? Melyek ezek, mi a céljuk, mit lehet remélni tőlük?</a:t>
            </a:r>
          </a:p>
          <a:p>
            <a:r>
              <a:rPr lang="hu-HU" sz="2400" dirty="0">
                <a:latin typeface="+mj-lt"/>
              </a:rPr>
              <a:t>Más </a:t>
            </a:r>
            <a:r>
              <a:rPr lang="hu-HU" sz="2400" dirty="0" err="1">
                <a:latin typeface="+mj-lt"/>
              </a:rPr>
              <a:t>nanoműhold</a:t>
            </a:r>
            <a:r>
              <a:rPr lang="hu-HU" sz="2400" dirty="0">
                <a:latin typeface="+mj-lt"/>
              </a:rPr>
              <a:t> </a:t>
            </a:r>
            <a:r>
              <a:rPr lang="hu-HU" sz="2400" dirty="0" err="1">
                <a:latin typeface="+mj-lt"/>
              </a:rPr>
              <a:t>oreintáció</a:t>
            </a:r>
            <a:r>
              <a:rPr lang="hu-HU" sz="2400" dirty="0">
                <a:latin typeface="+mj-lt"/>
              </a:rPr>
              <a:t> meghatározó kutatásokban is ezeket a kiértékelési módszereket használják, vagy vannak más megoldások is?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3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beSat Deployment">
            <a:extLst>
              <a:ext uri="{FF2B5EF4-FFF2-40B4-BE49-F238E27FC236}">
                <a16:creationId xmlns:a16="http://schemas.microsoft.com/office/drawing/2014/main" id="{B9E6CD6A-3E0A-D647-00D1-3D119881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6681" y="-104892"/>
            <a:ext cx="10460681" cy="69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3821358"/>
            <a:ext cx="7543800" cy="1450757"/>
          </a:xfrm>
        </p:spPr>
        <p:txBody>
          <a:bodyPr/>
          <a:lstStyle/>
          <a:p>
            <a:pPr algn="r"/>
            <a:r>
              <a:rPr lang="hu-HU" dirty="0" err="1">
                <a:solidFill>
                  <a:schemeClr val="bg1"/>
                </a:solidFill>
              </a:rPr>
              <a:t>Nanoműholdak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stabilitása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3</a:t>
            </a:fld>
            <a:endParaRPr lang="en-GB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DC5E56-901F-E951-092F-360D60B00CEA}"/>
              </a:ext>
            </a:extLst>
          </p:cNvPr>
          <p:cNvSpPr txBox="1"/>
          <p:nvPr/>
        </p:nvSpPr>
        <p:spPr>
          <a:xfrm>
            <a:off x="222068" y="6533979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>
                <a:solidFill>
                  <a:schemeClr val="bg1"/>
                </a:solidFill>
              </a:rPr>
              <a:t>A kép forrása:</a:t>
            </a:r>
            <a:r>
              <a:rPr lang="hu-HU" sz="800" dirty="0"/>
              <a:t> </a:t>
            </a:r>
            <a:r>
              <a:rPr lang="hu-HU" sz="800" dirty="0">
                <a:hlinkClick r:id="rId4"/>
              </a:rPr>
              <a:t>https://www.nasa.gov/content/cubesat-deployment</a:t>
            </a:r>
            <a:endParaRPr lang="hu-HU" sz="800" dirty="0"/>
          </a:p>
          <a:p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197162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hu-HU" sz="5300" dirty="0"/>
              <a:t>MRC-100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035258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Műegyetemi Rádió Club műholdja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Fő egység: spektrumanalizátor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Orientáció meghatározó és módosító rendszer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4</a:t>
            </a:fld>
            <a:endParaRPr lang="en-GB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DC5E56-901F-E951-092F-360D60B00CEA}"/>
              </a:ext>
            </a:extLst>
          </p:cNvPr>
          <p:cNvSpPr txBox="1"/>
          <p:nvPr/>
        </p:nvSpPr>
        <p:spPr>
          <a:xfrm>
            <a:off x="1136715" y="5875011"/>
            <a:ext cx="4019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/>
              <a:t>A kép forrása: </a:t>
            </a:r>
            <a:r>
              <a:rPr lang="hu-HU" sz="800" dirty="0">
                <a:hlinkClick r:id="rId3"/>
              </a:rPr>
              <a:t>http://eik.bme.hu/~csurgai/urtech/Sources/Gschwindt-Szabo-nemzetkozi.pdf</a:t>
            </a:r>
            <a:endParaRPr lang="hu-HU" sz="800" dirty="0"/>
          </a:p>
          <a:p>
            <a:endParaRPr lang="hu-HU" sz="800" dirty="0"/>
          </a:p>
        </p:txBody>
      </p:sp>
      <p:pic>
        <p:nvPicPr>
          <p:cNvPr id="10" name="Kép 9" descr="A képen égbolt, játék, vonal, vonalas látható&#10;&#10;Automatikusan generált leírás">
            <a:extLst>
              <a:ext uri="{FF2B5EF4-FFF2-40B4-BE49-F238E27FC236}">
                <a16:creationId xmlns:a16="http://schemas.microsoft.com/office/drawing/2014/main" id="{C1261A7A-42D9-C32C-701C-2D881D1F0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2" y="2256095"/>
            <a:ext cx="8336935" cy="32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4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hu-HU" sz="5300" dirty="0"/>
              <a:t>MRC-100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035258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endParaRPr lang="hu-HU" sz="2400" dirty="0">
              <a:latin typeface="+mj-lt"/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5</a:t>
            </a:fld>
            <a:endParaRPr lang="en-GB"/>
          </a:p>
        </p:txBody>
      </p:sp>
      <p:pic>
        <p:nvPicPr>
          <p:cNvPr id="7" name="Kép 6" descr="A képen elektronika látható&#10;&#10;Automatikusan generált leírás">
            <a:extLst>
              <a:ext uri="{FF2B5EF4-FFF2-40B4-BE49-F238E27FC236}">
                <a16:creationId xmlns:a16="http://schemas.microsoft.com/office/drawing/2014/main" id="{E6BBFDA5-86C9-1BBB-2A88-29D0583C3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t="16800" b="3250"/>
          <a:stretch/>
        </p:blipFill>
        <p:spPr>
          <a:xfrm>
            <a:off x="1780708" y="1303257"/>
            <a:ext cx="5582581" cy="4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56827"/>
          </a:xfrm>
        </p:spPr>
        <p:txBody>
          <a:bodyPr>
            <a:normAutofit/>
          </a:bodyPr>
          <a:lstStyle/>
          <a:p>
            <a:r>
              <a:rPr lang="hu-HU" dirty="0"/>
              <a:t>Nap és horizont </a:t>
            </a:r>
            <a:r>
              <a:rPr lang="hu-HU" dirty="0" err="1"/>
              <a:t>infrakamera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43432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mikrokontroller: STM32F072 mikrokontroller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</a:t>
            </a:r>
            <a:r>
              <a:rPr lang="hu-HU" sz="2400" dirty="0" err="1">
                <a:latin typeface="+mj-lt"/>
              </a:rPr>
              <a:t>GRBAlpha</a:t>
            </a:r>
            <a:r>
              <a:rPr lang="hu-HU" sz="2400" dirty="0">
                <a:latin typeface="+mj-lt"/>
              </a:rPr>
              <a:t> műholdon már sikeresen alkalmazott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- 2 redundáns alegység</a:t>
            </a:r>
          </a:p>
          <a:p>
            <a:r>
              <a:rPr lang="hu-HU" sz="2400" dirty="0">
                <a:latin typeface="+mj-lt"/>
              </a:rPr>
              <a:t>szenzor: MLX90641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- 16x12 pixel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- 110x75°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- 2x2 redundáns alegység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6</a:t>
            </a:fld>
            <a:endParaRPr lang="en-GB"/>
          </a:p>
        </p:txBody>
      </p:sp>
      <p:pic>
        <p:nvPicPr>
          <p:cNvPr id="7" name="Kép 6" descr="A képen elektronika látható&#10;&#10;Automatikusan generált leírás">
            <a:extLst>
              <a:ext uri="{FF2B5EF4-FFF2-40B4-BE49-F238E27FC236}">
                <a16:creationId xmlns:a16="http://schemas.microsoft.com/office/drawing/2014/main" id="{85ACE6E2-423B-6BF5-FE92-B3F398229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14" y="1908675"/>
            <a:ext cx="4431179" cy="428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5063"/>
          </a:xfrm>
        </p:spPr>
        <p:txBody>
          <a:bodyPr>
            <a:normAutofit/>
          </a:bodyPr>
          <a:lstStyle/>
          <a:p>
            <a:r>
              <a:rPr lang="hu-HU" dirty="0"/>
              <a:t>A kamera képe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081667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Föld – összefüggő, enyhén fényes felület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Nap – nagyon fényes pont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7</a:t>
            </a:fld>
            <a:endParaRPr lang="en-GB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0C88E28-AB6B-4DC8-3559-390E38915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69" y="2024709"/>
            <a:ext cx="5364861" cy="41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 látható&#10;&#10;Automatikusan generált leírás">
            <a:extLst>
              <a:ext uri="{FF2B5EF4-FFF2-40B4-BE49-F238E27FC236}">
                <a16:creationId xmlns:a16="http://schemas.microsoft.com/office/drawing/2014/main" id="{69434A38-4951-6B37-2FFD-4B5351DD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493" cy="6916321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933" y="33089"/>
            <a:ext cx="7543800" cy="8452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Szimuláció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0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5CE817-6A28-6C9D-C3D4-7D84A64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50819"/>
          </a:xfrm>
        </p:spPr>
        <p:txBody>
          <a:bodyPr>
            <a:normAutofit/>
          </a:bodyPr>
          <a:lstStyle/>
          <a:p>
            <a:r>
              <a:rPr lang="hu-HU" dirty="0" err="1"/>
              <a:t>Unity</a:t>
            </a:r>
            <a:endParaRPr lang="hu-HU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707EAF25-AAEF-97DD-DB6A-AD67A9D9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562" y="1137423"/>
            <a:ext cx="7543801" cy="40233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u-HU" sz="2400" dirty="0">
                <a:latin typeface="+mj-lt"/>
              </a:rPr>
              <a:t>- Elsősorban videojáték fejlesztő platform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</a:t>
            </a:r>
            <a:r>
              <a:rPr lang="hu-HU" sz="2400" dirty="0" err="1">
                <a:latin typeface="+mj-lt"/>
              </a:rPr>
              <a:t>Infrakamerák</a:t>
            </a:r>
            <a:r>
              <a:rPr lang="hu-HU" sz="2400" dirty="0">
                <a:latin typeface="+mj-lt"/>
              </a:rPr>
              <a:t> egyszerű szimulálása</a:t>
            </a:r>
            <a:br>
              <a:rPr lang="hu-HU" sz="2400" dirty="0">
                <a:latin typeface="+mj-lt"/>
              </a:rPr>
            </a:br>
            <a:r>
              <a:rPr lang="hu-HU" sz="2400" dirty="0">
                <a:latin typeface="+mj-lt"/>
              </a:rPr>
              <a:t>- Méretarányos környezet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623067C-18B9-DE60-55E5-76C31A9C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Nanoműholdak orientáció meghatározása</a:t>
            </a:r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76980B-BF15-DFF0-FEF0-BD73EC70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0CC1-E31D-4847-9D29-6D9DCE4A7965}" type="slidenum">
              <a:rPr lang="en-GB" smtClean="0"/>
              <a:t>9</a:t>
            </a:fld>
            <a:endParaRPr lang="en-GB"/>
          </a:p>
        </p:txBody>
      </p:sp>
      <p:pic>
        <p:nvPicPr>
          <p:cNvPr id="7" name="Kép 6" descr="A képen térkép látható&#10;&#10;Automatikusan generált leírás">
            <a:extLst>
              <a:ext uri="{FF2B5EF4-FFF2-40B4-BE49-F238E27FC236}">
                <a16:creationId xmlns:a16="http://schemas.microsoft.com/office/drawing/2014/main" id="{D21894C6-A2E0-2014-7750-40F54419F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43" y="2263331"/>
            <a:ext cx="7152638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827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7446</TotalTime>
  <Words>2643</Words>
  <Application>Microsoft Office PowerPoint</Application>
  <PresentationFormat>Diavetítés a képernyőre (4:3 oldalarány)</PresentationFormat>
  <Paragraphs>176</Paragraphs>
  <Slides>28</Slides>
  <Notes>28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Century Schoolbook</vt:lpstr>
      <vt:lpstr>Livvic</vt:lpstr>
      <vt:lpstr>Retrospektív</vt:lpstr>
      <vt:lpstr>PowerPoint-bemutató</vt:lpstr>
      <vt:lpstr>Nanoműholdak</vt:lpstr>
      <vt:lpstr>Nanoműholdak stabilitása</vt:lpstr>
      <vt:lpstr>MRC-100</vt:lpstr>
      <vt:lpstr>MRC-100</vt:lpstr>
      <vt:lpstr>Nap és horizont infrakamera</vt:lpstr>
      <vt:lpstr>A kamera képe</vt:lpstr>
      <vt:lpstr>Szimuláció</vt:lpstr>
      <vt:lpstr>Unity</vt:lpstr>
      <vt:lpstr>Unity-vel generált képek</vt:lpstr>
      <vt:lpstr>Kamerák földi tesztje</vt:lpstr>
      <vt:lpstr>Forgató eszköz felépítése</vt:lpstr>
      <vt:lpstr>Forgató eszközös képek</vt:lpstr>
      <vt:lpstr>Képfeldolgozás</vt:lpstr>
      <vt:lpstr>Nap-keresés - iteráció</vt:lpstr>
      <vt:lpstr>Nap-keresés - szubpixel</vt:lpstr>
      <vt:lpstr>Nap-keresés – szomszéd</vt:lpstr>
      <vt:lpstr>Föld-keresés - intervallumfelezés</vt:lpstr>
      <vt:lpstr>Föld-keresés - keretmódszer</vt:lpstr>
      <vt:lpstr>Képfeldolgozás</vt:lpstr>
      <vt:lpstr>Adatfeldolgozás</vt:lpstr>
      <vt:lpstr>TLE-adatok</vt:lpstr>
      <vt:lpstr>Orientáció meghatározás lépései</vt:lpstr>
      <vt:lpstr>Orientáció meghatározás lépései</vt:lpstr>
      <vt:lpstr>Kvaterniógenerálás</vt:lpstr>
      <vt:lpstr>Összefoglalás</vt:lpstr>
      <vt:lpstr>Köszönöm a figyelmet!</vt:lpstr>
      <vt:lpstr>Bírálói kérdések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Alvás adatok elemzése statisztikai és gépi tanuláson alapuló módszerekkel</dc:title>
  <dc:creator>EDU_XLID_8431@sulid.hu</dc:creator>
  <cp:lastModifiedBy>Gábor Kreinicker</cp:lastModifiedBy>
  <cp:revision>73</cp:revision>
  <dcterms:created xsi:type="dcterms:W3CDTF">2019-11-12T06:59:15Z</dcterms:created>
  <dcterms:modified xsi:type="dcterms:W3CDTF">2022-11-17T06:28:08Z</dcterms:modified>
</cp:coreProperties>
</file>